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4" r:id="rId1"/>
  </p:sldMasterIdLst>
  <p:notesMasterIdLst>
    <p:notesMasterId r:id="rId15"/>
  </p:notesMasterIdLst>
  <p:sldIdLst>
    <p:sldId id="256" r:id="rId2"/>
    <p:sldId id="257" r:id="rId3"/>
    <p:sldId id="260" r:id="rId4"/>
    <p:sldId id="278" r:id="rId5"/>
    <p:sldId id="276" r:id="rId6"/>
    <p:sldId id="262" r:id="rId7"/>
    <p:sldId id="277" r:id="rId8"/>
    <p:sldId id="274" r:id="rId9"/>
    <p:sldId id="275" r:id="rId10"/>
    <p:sldId id="268" r:id="rId11"/>
    <p:sldId id="269" r:id="rId12"/>
    <p:sldId id="273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4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FECB4-EE63-4545-9BE0-4F8D89455B87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77B0-CA10-404C-9A3E-06E46D9CA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79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56A8B-9C34-A843-8718-EFB0471FFE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5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56A8B-9C34-A843-8718-EFB0471FFE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53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7570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04F5F-04C7-6943-A819-82D9154AB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29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04F5F-04C7-6943-A819-82D9154AB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0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04F5F-04C7-6943-A819-82D9154AB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17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0050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04F5F-04C7-6943-A819-82D9154AB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04F5F-04C7-6943-A819-82D9154AB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04F5F-04C7-6943-A819-82D9154AB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8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04F5F-04C7-6943-A819-82D9154AB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7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04F5F-04C7-6943-A819-82D9154AB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9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C6457-D182-CD4A-9FC9-CBAFD11317F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04F5F-04C7-6943-A819-82D9154AB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DO, </a:t>
            </a:r>
            <a:r>
              <a:rPr lang="en-US" dirty="0" err="1" smtClean="0"/>
              <a:t>eQTL</a:t>
            </a:r>
            <a:r>
              <a:rPr lang="en-US" dirty="0" smtClean="0"/>
              <a:t>, and </a:t>
            </a:r>
            <a:r>
              <a:rPr lang="en-US" dirty="0" err="1" smtClean="0"/>
              <a:t>capeDO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49215" y="584528"/>
            <a:ext cx="4045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Aft>
                <a:spcPct val="0"/>
              </a:spcAft>
              <a:buSzPct val="171000"/>
              <a:tabLst>
                <a:tab pos="1066800" algn="l"/>
              </a:tabLst>
            </a:pPr>
            <a:r>
              <a:rPr lang="en-US" sz="2800" dirty="0">
                <a:ea typeface="Gill Sans Light" charset="0"/>
                <a:cs typeface="Gill Sans Light" charset="0"/>
                <a:sym typeface="Gill Sans Light" charset="0"/>
              </a:rPr>
              <a:t>Method 1 and 2: </a:t>
            </a:r>
            <a:r>
              <a:rPr lang="en-US" sz="2800" dirty="0" err="1">
                <a:ea typeface="Gill Sans Light" charset="0"/>
                <a:cs typeface="Gill Sans Light" charset="0"/>
                <a:sym typeface="Gill Sans Light" charset="0"/>
              </a:rPr>
              <a:t>Cis</a:t>
            </a:r>
            <a:r>
              <a:rPr lang="en-US" sz="2800" dirty="0">
                <a:ea typeface="Gill Sans Light" charset="0"/>
                <a:cs typeface="Gill Sans Light" charset="0"/>
                <a:sym typeface="Gill Sans Light" charset="0"/>
              </a:rPr>
              <a:t>/Trans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921"/>
            <a:ext cx="9144000" cy="53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7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49215" y="584528"/>
            <a:ext cx="4045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Aft>
                <a:spcPct val="0"/>
              </a:spcAft>
              <a:buSzPct val="171000"/>
              <a:tabLst>
                <a:tab pos="1066800" algn="l"/>
              </a:tabLst>
            </a:pPr>
            <a:r>
              <a:rPr lang="en-US" sz="2800" dirty="0">
                <a:ea typeface="Gill Sans Light" charset="0"/>
                <a:cs typeface="Gill Sans Light" charset="0"/>
                <a:sym typeface="Gill Sans Light" charset="0"/>
              </a:rPr>
              <a:t>Method 1 and 2: </a:t>
            </a:r>
            <a:r>
              <a:rPr lang="en-US" sz="2800" dirty="0" err="1">
                <a:ea typeface="Gill Sans Light" charset="0"/>
                <a:cs typeface="Gill Sans Light" charset="0"/>
                <a:sym typeface="Gill Sans Light" charset="0"/>
              </a:rPr>
              <a:t>Cis</a:t>
            </a:r>
            <a:r>
              <a:rPr lang="en-US" sz="2800" dirty="0">
                <a:ea typeface="Gill Sans Light" charset="0"/>
                <a:cs typeface="Gill Sans Light" charset="0"/>
                <a:sym typeface="Gill Sans Light" charset="0"/>
              </a:rPr>
              <a:t>/Trans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917"/>
            <a:ext cx="9144000" cy="53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9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40646" y="584528"/>
            <a:ext cx="4662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buSzPct val="171000"/>
              <a:tabLst>
                <a:tab pos="1066800" algn="l"/>
              </a:tabLst>
            </a:pPr>
            <a:r>
              <a:rPr lang="en-US" sz="2800" dirty="0" smtClean="0">
                <a:ea typeface="Gill Sans Light" charset="0"/>
                <a:cs typeface="Gill Sans Light" charset="0"/>
                <a:sym typeface="Gill Sans Light" charset="0"/>
              </a:rPr>
              <a:t>Method 1, 2 and 3 comparison</a:t>
            </a:r>
            <a:endParaRPr lang="en-US" sz="2800" dirty="0">
              <a:ea typeface="Gill Sans Light" charset="0"/>
              <a:cs typeface="Gill Sans Light" charset="0"/>
              <a:sym typeface="Gill Sans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931"/>
            <a:ext cx="9144000" cy="53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7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43009" y="1912492"/>
            <a:ext cx="7833297" cy="647576"/>
            <a:chOff x="531092" y="2252823"/>
            <a:chExt cx="7833297" cy="647576"/>
          </a:xfrm>
        </p:grpSpPr>
        <p:cxnSp>
          <p:nvCxnSpPr>
            <p:cNvPr id="23" name="Straight Connector 22"/>
            <p:cNvCxnSpPr>
              <a:cxnSpLocks noChangeShapeType="1"/>
            </p:cNvCxnSpPr>
            <p:nvPr/>
          </p:nvCxnSpPr>
          <p:spPr bwMode="auto">
            <a:xfrm flipV="1">
              <a:off x="531092" y="2667073"/>
              <a:ext cx="7833297" cy="26692"/>
            </a:xfrm>
            <a:prstGeom prst="lin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Right Arrow 23"/>
            <p:cNvSpPr/>
            <p:nvPr/>
          </p:nvSpPr>
          <p:spPr bwMode="auto">
            <a:xfrm>
              <a:off x="1366242" y="2460439"/>
              <a:ext cx="1537684" cy="439960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smtClean="0"/>
                <a:t>Promoter</a:t>
              </a:r>
              <a:endParaRPr lang="en-US" sz="1000" dirty="0"/>
            </a:p>
          </p:txBody>
        </p:sp>
        <p:sp>
          <p:nvSpPr>
            <p:cNvPr id="25" name="Pentagon 24"/>
            <p:cNvSpPr/>
            <p:nvPr/>
          </p:nvSpPr>
          <p:spPr bwMode="auto">
            <a:xfrm>
              <a:off x="3361913" y="2568340"/>
              <a:ext cx="1367080" cy="224159"/>
            </a:xfrm>
            <a:prstGeom prst="homePlat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smtClean="0"/>
                <a:t>Exon 1</a:t>
              </a:r>
              <a:endParaRPr lang="en-US" sz="1000" dirty="0"/>
            </a:p>
          </p:txBody>
        </p:sp>
        <p:sp>
          <p:nvSpPr>
            <p:cNvPr id="33" name="Pentagon 32"/>
            <p:cNvSpPr/>
            <p:nvPr/>
          </p:nvSpPr>
          <p:spPr bwMode="auto">
            <a:xfrm>
              <a:off x="4801584" y="2568340"/>
              <a:ext cx="1367080" cy="224159"/>
            </a:xfrm>
            <a:prstGeom prst="homePlat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smtClean="0"/>
                <a:t>Intron 1</a:t>
              </a:r>
              <a:endParaRPr lang="en-US" sz="10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82584" y="2518909"/>
              <a:ext cx="45719" cy="273589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471727" y="2252823"/>
              <a:ext cx="6262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SNP A/G</a:t>
              </a:r>
              <a:endParaRPr lang="en-US" sz="1000" dirty="0"/>
            </a:p>
          </p:txBody>
        </p:sp>
        <p:sp>
          <p:nvSpPr>
            <p:cNvPr id="39" name="Pentagon 38"/>
            <p:cNvSpPr/>
            <p:nvPr/>
          </p:nvSpPr>
          <p:spPr bwMode="auto">
            <a:xfrm>
              <a:off x="6262033" y="2569264"/>
              <a:ext cx="1367080" cy="224159"/>
            </a:xfrm>
            <a:prstGeom prst="homePlat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smtClean="0"/>
                <a:t>Exon 2</a:t>
              </a:r>
              <a:endParaRPr 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1092" y="2327620"/>
              <a:ext cx="2816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5’</a:t>
              </a:r>
              <a:endParaRPr lang="en-US" sz="1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48882" y="2322118"/>
              <a:ext cx="2816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3</a:t>
              </a:r>
              <a:r>
                <a:rPr lang="en-US" sz="1000" b="1" dirty="0" smtClean="0"/>
                <a:t>’</a:t>
              </a:r>
              <a:endParaRPr lang="en-US" sz="10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2120108"/>
            <a:ext cx="85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X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5072989"/>
            <a:ext cx="85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Y</a:t>
            </a:r>
            <a:endParaRPr lang="en-US" dirty="0"/>
          </a:p>
        </p:txBody>
      </p:sp>
      <p:sp>
        <p:nvSpPr>
          <p:cNvPr id="42" name="Freeform 41"/>
          <p:cNvSpPr/>
          <p:nvPr/>
        </p:nvSpPr>
        <p:spPr>
          <a:xfrm>
            <a:off x="4215560" y="3345237"/>
            <a:ext cx="466863" cy="594348"/>
          </a:xfrm>
          <a:custGeom>
            <a:avLst/>
            <a:gdLst>
              <a:gd name="connsiteX0" fmla="*/ 14011 w 610135"/>
              <a:gd name="connsiteY0" fmla="*/ 97709 h 884293"/>
              <a:gd name="connsiteX1" fmla="*/ 14011 w 610135"/>
              <a:gd name="connsiteY1" fmla="*/ 672074 h 884293"/>
              <a:gd name="connsiteX2" fmla="*/ 159620 w 610135"/>
              <a:gd name="connsiteY2" fmla="*/ 736791 h 884293"/>
              <a:gd name="connsiteX3" fmla="*/ 191977 w 610135"/>
              <a:gd name="connsiteY3" fmla="*/ 97709 h 884293"/>
              <a:gd name="connsiteX4" fmla="*/ 386121 w 610135"/>
              <a:gd name="connsiteY4" fmla="*/ 73440 h 884293"/>
              <a:gd name="connsiteX5" fmla="*/ 386121 w 610135"/>
              <a:gd name="connsiteY5" fmla="*/ 785329 h 884293"/>
              <a:gd name="connsiteX6" fmla="*/ 588355 w 610135"/>
              <a:gd name="connsiteY6" fmla="*/ 801508 h 884293"/>
              <a:gd name="connsiteX7" fmla="*/ 604534 w 610135"/>
              <a:gd name="connsiteY7" fmla="*/ 65350 h 884293"/>
              <a:gd name="connsiteX8" fmla="*/ 604534 w 610135"/>
              <a:gd name="connsiteY8" fmla="*/ 65350 h 884293"/>
              <a:gd name="connsiteX9" fmla="*/ 604534 w 610135"/>
              <a:gd name="connsiteY9" fmla="*/ 65350 h 88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0135" h="884293">
                <a:moveTo>
                  <a:pt x="14011" y="97709"/>
                </a:moveTo>
                <a:cubicBezTo>
                  <a:pt x="1877" y="331634"/>
                  <a:pt x="-10257" y="565560"/>
                  <a:pt x="14011" y="672074"/>
                </a:cubicBezTo>
                <a:cubicBezTo>
                  <a:pt x="38279" y="778588"/>
                  <a:pt x="129959" y="832518"/>
                  <a:pt x="159620" y="736791"/>
                </a:cubicBezTo>
                <a:cubicBezTo>
                  <a:pt x="189281" y="641064"/>
                  <a:pt x="154227" y="208267"/>
                  <a:pt x="191977" y="97709"/>
                </a:cubicBezTo>
                <a:cubicBezTo>
                  <a:pt x="229727" y="-12849"/>
                  <a:pt x="353764" y="-41163"/>
                  <a:pt x="386121" y="73440"/>
                </a:cubicBezTo>
                <a:cubicBezTo>
                  <a:pt x="418478" y="188043"/>
                  <a:pt x="352415" y="663984"/>
                  <a:pt x="386121" y="785329"/>
                </a:cubicBezTo>
                <a:cubicBezTo>
                  <a:pt x="419827" y="906674"/>
                  <a:pt x="551953" y="921504"/>
                  <a:pt x="588355" y="801508"/>
                </a:cubicBezTo>
                <a:cubicBezTo>
                  <a:pt x="624757" y="681512"/>
                  <a:pt x="604534" y="65350"/>
                  <a:pt x="604534" y="65350"/>
                </a:cubicBezTo>
                <a:lnTo>
                  <a:pt x="604534" y="65350"/>
                </a:lnTo>
                <a:lnTo>
                  <a:pt x="604534" y="65350"/>
                </a:lnTo>
              </a:path>
            </a:pathLst>
          </a:cu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43009" y="4568971"/>
            <a:ext cx="7833297" cy="938363"/>
            <a:chOff x="546494" y="4581416"/>
            <a:chExt cx="7833297" cy="938363"/>
          </a:xfrm>
        </p:grpSpPr>
        <p:cxnSp>
          <p:nvCxnSpPr>
            <p:cNvPr id="46" name="Straight Connector 45"/>
            <p:cNvCxnSpPr>
              <a:cxnSpLocks noChangeShapeType="1"/>
            </p:cNvCxnSpPr>
            <p:nvPr/>
          </p:nvCxnSpPr>
          <p:spPr bwMode="auto">
            <a:xfrm flipV="1">
              <a:off x="546494" y="5286453"/>
              <a:ext cx="7833297" cy="26692"/>
            </a:xfrm>
            <a:prstGeom prst="lin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Right Arrow 46"/>
            <p:cNvSpPr/>
            <p:nvPr/>
          </p:nvSpPr>
          <p:spPr bwMode="auto">
            <a:xfrm>
              <a:off x="1381644" y="5079819"/>
              <a:ext cx="1537684" cy="439960"/>
            </a:xfrm>
            <a:prstGeom prst="rightArrow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smtClean="0"/>
                <a:t>Promoter</a:t>
              </a:r>
              <a:endParaRPr lang="en-US" sz="1000" dirty="0"/>
            </a:p>
          </p:txBody>
        </p:sp>
        <p:sp>
          <p:nvSpPr>
            <p:cNvPr id="48" name="Pentagon 47"/>
            <p:cNvSpPr/>
            <p:nvPr/>
          </p:nvSpPr>
          <p:spPr bwMode="auto">
            <a:xfrm>
              <a:off x="3377315" y="5187720"/>
              <a:ext cx="1367080" cy="224159"/>
            </a:xfrm>
            <a:prstGeom prst="homePlat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smtClean="0"/>
                <a:t>Exon 1</a:t>
              </a:r>
              <a:endParaRPr lang="en-US" sz="1000" dirty="0"/>
            </a:p>
          </p:txBody>
        </p:sp>
        <p:sp>
          <p:nvSpPr>
            <p:cNvPr id="49" name="Pentagon 48"/>
            <p:cNvSpPr/>
            <p:nvPr/>
          </p:nvSpPr>
          <p:spPr bwMode="auto">
            <a:xfrm>
              <a:off x="4816986" y="5187720"/>
              <a:ext cx="1367080" cy="224159"/>
            </a:xfrm>
            <a:prstGeom prst="homePlat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smtClean="0"/>
                <a:t>Intron 1</a:t>
              </a:r>
              <a:endParaRPr lang="en-US" sz="1000" dirty="0"/>
            </a:p>
          </p:txBody>
        </p:sp>
        <p:sp>
          <p:nvSpPr>
            <p:cNvPr id="52" name="Pentagon 51"/>
            <p:cNvSpPr/>
            <p:nvPr/>
          </p:nvSpPr>
          <p:spPr bwMode="auto">
            <a:xfrm>
              <a:off x="6277435" y="5188644"/>
              <a:ext cx="1367080" cy="224159"/>
            </a:xfrm>
            <a:prstGeom prst="homePlat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smtClean="0"/>
                <a:t>Exon 2</a:t>
              </a:r>
              <a:endParaRPr 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6494" y="4947000"/>
              <a:ext cx="2816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5’</a:t>
              </a:r>
              <a:endParaRPr lang="en-US" sz="10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064284" y="4941498"/>
              <a:ext cx="2816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3</a:t>
              </a:r>
              <a:r>
                <a:rPr lang="en-US" sz="1000" b="1" dirty="0" smtClean="0"/>
                <a:t>’</a:t>
              </a:r>
              <a:endParaRPr lang="en-US" sz="1000" b="1" dirty="0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1682584" y="4581416"/>
              <a:ext cx="466863" cy="594348"/>
            </a:xfrm>
            <a:custGeom>
              <a:avLst/>
              <a:gdLst>
                <a:gd name="connsiteX0" fmla="*/ 14011 w 610135"/>
                <a:gd name="connsiteY0" fmla="*/ 97709 h 884293"/>
                <a:gd name="connsiteX1" fmla="*/ 14011 w 610135"/>
                <a:gd name="connsiteY1" fmla="*/ 672074 h 884293"/>
                <a:gd name="connsiteX2" fmla="*/ 159620 w 610135"/>
                <a:gd name="connsiteY2" fmla="*/ 736791 h 884293"/>
                <a:gd name="connsiteX3" fmla="*/ 191977 w 610135"/>
                <a:gd name="connsiteY3" fmla="*/ 97709 h 884293"/>
                <a:gd name="connsiteX4" fmla="*/ 386121 w 610135"/>
                <a:gd name="connsiteY4" fmla="*/ 73440 h 884293"/>
                <a:gd name="connsiteX5" fmla="*/ 386121 w 610135"/>
                <a:gd name="connsiteY5" fmla="*/ 785329 h 884293"/>
                <a:gd name="connsiteX6" fmla="*/ 588355 w 610135"/>
                <a:gd name="connsiteY6" fmla="*/ 801508 h 884293"/>
                <a:gd name="connsiteX7" fmla="*/ 604534 w 610135"/>
                <a:gd name="connsiteY7" fmla="*/ 65350 h 884293"/>
                <a:gd name="connsiteX8" fmla="*/ 604534 w 610135"/>
                <a:gd name="connsiteY8" fmla="*/ 65350 h 884293"/>
                <a:gd name="connsiteX9" fmla="*/ 604534 w 610135"/>
                <a:gd name="connsiteY9" fmla="*/ 65350 h 88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0135" h="884293">
                  <a:moveTo>
                    <a:pt x="14011" y="97709"/>
                  </a:moveTo>
                  <a:cubicBezTo>
                    <a:pt x="1877" y="331634"/>
                    <a:pt x="-10257" y="565560"/>
                    <a:pt x="14011" y="672074"/>
                  </a:cubicBezTo>
                  <a:cubicBezTo>
                    <a:pt x="38279" y="778588"/>
                    <a:pt x="129959" y="832518"/>
                    <a:pt x="159620" y="736791"/>
                  </a:cubicBezTo>
                  <a:cubicBezTo>
                    <a:pt x="189281" y="641064"/>
                    <a:pt x="154227" y="208267"/>
                    <a:pt x="191977" y="97709"/>
                  </a:cubicBezTo>
                  <a:cubicBezTo>
                    <a:pt x="229727" y="-12849"/>
                    <a:pt x="353764" y="-41163"/>
                    <a:pt x="386121" y="73440"/>
                  </a:cubicBezTo>
                  <a:cubicBezTo>
                    <a:pt x="418478" y="188043"/>
                    <a:pt x="352415" y="663984"/>
                    <a:pt x="386121" y="785329"/>
                  </a:cubicBezTo>
                  <a:cubicBezTo>
                    <a:pt x="419827" y="906674"/>
                    <a:pt x="551953" y="921504"/>
                    <a:pt x="588355" y="801508"/>
                  </a:cubicBezTo>
                  <a:cubicBezTo>
                    <a:pt x="624757" y="681512"/>
                    <a:pt x="604534" y="65350"/>
                    <a:pt x="604534" y="65350"/>
                  </a:cubicBezTo>
                  <a:lnTo>
                    <a:pt x="604534" y="65350"/>
                  </a:lnTo>
                  <a:lnTo>
                    <a:pt x="604534" y="65350"/>
                  </a:lnTo>
                </a:path>
              </a:pathLst>
            </a:cu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087949" y="3486130"/>
            <a:ext cx="104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 X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i="1" dirty="0" smtClean="0"/>
              <a:t>Trans</a:t>
            </a:r>
            <a:r>
              <a:rPr lang="en-US" dirty="0" smtClean="0"/>
              <a:t>-</a:t>
            </a:r>
            <a:r>
              <a:rPr lang="en-US" dirty="0" err="1" smtClean="0"/>
              <a:t>eQTL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4280462" y="2728304"/>
            <a:ext cx="290068" cy="36847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4287828" y="4384732"/>
            <a:ext cx="290068" cy="36847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3" descr="Screen Shot 2014-04-14 at 11.00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5818"/>
            <a:ext cx="8578894" cy="37437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8832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buSzPct val="171000"/>
              <a:tabLst>
                <a:tab pos="1066800" algn="l"/>
              </a:tabLst>
            </a:pPr>
            <a:r>
              <a:rPr lang="en-US" dirty="0" smtClean="0">
                <a:ea typeface="Gill Sans" charset="0"/>
                <a:cs typeface="Gill Sans" charset="0"/>
                <a:sym typeface="Gill Sans" charset="0"/>
              </a:rPr>
              <a:t>258 DO mice (M/F: 132/126) with genotype, hippocampus gene expression, and behaviors</a:t>
            </a:r>
            <a:endParaRPr lang="en-US" dirty="0">
              <a:ea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85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QTL mapping pipeline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8486" y="3312710"/>
            <a:ext cx="7208702" cy="16392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eQTL</a:t>
            </a:r>
            <a:r>
              <a:rPr lang="en-US" sz="1200" b="1" dirty="0" smtClean="0"/>
              <a:t>: DOQTL </a:t>
            </a:r>
            <a:r>
              <a:rPr lang="en-US" sz="1000" dirty="0" smtClean="0"/>
              <a:t>(Random effect model with kinship correction)</a:t>
            </a:r>
          </a:p>
          <a:p>
            <a:endParaRPr lang="en-US" sz="1200" dirty="0" smtClean="0"/>
          </a:p>
          <a:p>
            <a:r>
              <a:rPr lang="en-US" sz="1200" dirty="0" smtClean="0"/>
              <a:t>Permutation </a:t>
            </a:r>
            <a:r>
              <a:rPr lang="en-US" sz="1200" dirty="0"/>
              <a:t>in DO</a:t>
            </a:r>
          </a:p>
          <a:p>
            <a:r>
              <a:rPr lang="en-US" sz="1000" dirty="0"/>
              <a:t>Permute phenotype and covariates together</a:t>
            </a:r>
          </a:p>
          <a:p>
            <a:r>
              <a:rPr lang="en-US" sz="1000" dirty="0"/>
              <a:t>Keep genotype intact, no kinship correction</a:t>
            </a:r>
          </a:p>
          <a:p>
            <a:r>
              <a:rPr lang="en-US" sz="1000" dirty="0"/>
              <a:t>Take the maximum for each permutation (M: m1, m2, …)</a:t>
            </a:r>
          </a:p>
          <a:p>
            <a:r>
              <a:rPr lang="en-US" sz="1000" dirty="0"/>
              <a:t>Choose the 0.95 </a:t>
            </a:r>
            <a:r>
              <a:rPr lang="en-US" sz="1000" dirty="0" err="1"/>
              <a:t>quantile</a:t>
            </a:r>
            <a:r>
              <a:rPr lang="en-US" sz="1000" dirty="0"/>
              <a:t> of M</a:t>
            </a:r>
          </a:p>
          <a:p>
            <a:pPr algn="ctr"/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768486" y="1544646"/>
            <a:ext cx="7208702" cy="3640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258 DO mice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4459422" y="2134696"/>
            <a:ext cx="3517766" cy="874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RNA-</a:t>
            </a:r>
            <a:r>
              <a:rPr lang="en-US" sz="1200" b="1" dirty="0" err="1" smtClean="0"/>
              <a:t>seq</a:t>
            </a:r>
            <a:endParaRPr lang="en-US" sz="12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000" dirty="0" smtClean="0"/>
              <a:t>Total of 16876 genes with effective expression values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 smtClean="0"/>
              <a:t>Quantile</a:t>
            </a:r>
            <a:r>
              <a:rPr lang="en-US" sz="1000" dirty="0" smtClean="0"/>
              <a:t> normalization over samples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smtClean="0"/>
              <a:t>Z-transformation over genes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768485" y="2117559"/>
            <a:ext cx="3517765" cy="891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MUGA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smtClean="0"/>
              <a:t>7802 markers with effective founder haplotype probabilities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smtClean="0"/>
              <a:t>7664 markers with effective allele calls </a:t>
            </a:r>
            <a:endParaRPr lang="en-US" sz="1000" dirty="0"/>
          </a:p>
        </p:txBody>
      </p:sp>
      <p:graphicFrame>
        <p:nvGraphicFramePr>
          <p:cNvPr id="19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320646"/>
              </p:ext>
            </p:extLst>
          </p:nvPr>
        </p:nvGraphicFramePr>
        <p:xfrm>
          <a:off x="5674458" y="3797863"/>
          <a:ext cx="1330367" cy="859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" name="Equation" r:id="rId4" imgW="1143000" imgH="736600" progId="Equation.3">
                  <p:embed/>
                </p:oleObj>
              </mc:Choice>
              <mc:Fallback>
                <p:oleObj name="Equation" r:id="rId4" imgW="11430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4458" y="3797863"/>
                        <a:ext cx="1330367" cy="859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800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DOQTL: LOD distribution</a:t>
            </a:r>
            <a:endParaRPr lang="en-US" dirty="0"/>
          </a:p>
        </p:txBody>
      </p:sp>
      <p:pic>
        <p:nvPicPr>
          <p:cNvPr id="4" name="Picture 3" descr="h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17" y="1001460"/>
            <a:ext cx="5707140" cy="5707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51825" y="6026581"/>
            <a:ext cx="54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7.31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240405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DOQTL: summary statistics</a:t>
            </a:r>
            <a:endParaRPr lang="en-US" dirty="0"/>
          </a:p>
        </p:txBody>
      </p:sp>
      <p:graphicFrame>
        <p:nvGraphicFramePr>
          <p:cNvPr id="5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409848"/>
              </p:ext>
            </p:extLst>
          </p:nvPr>
        </p:nvGraphicFramePr>
        <p:xfrm>
          <a:off x="1577087" y="1756948"/>
          <a:ext cx="6001238" cy="3933040"/>
        </p:xfrm>
        <a:graphic>
          <a:graphicData uri="http://schemas.openxmlformats.org/drawingml/2006/table">
            <a:tbl>
              <a:tblPr/>
              <a:tblGrid>
                <a:gridCol w="3943464"/>
                <a:gridCol w="2057774"/>
              </a:tblGrid>
              <a:tr h="39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Number of SNPs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Gill Sans Light" charset="0"/>
                          <a:cs typeface="Times New Roman"/>
                          <a:sym typeface="Gill Sans Light" charset="0"/>
                        </a:rPr>
                        <a:t>7,312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Number of genes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Gill Sans Light" charset="0"/>
                          <a:cs typeface="Times New Roman"/>
                          <a:sym typeface="Gill Sans Light" charset="0"/>
                        </a:rPr>
                        <a:t>16,876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SNP-gene pairs tested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Gill Sans Light" charset="0"/>
                          <a:cs typeface="Times New Roman"/>
                          <a:sym typeface="Gill Sans Light" charset="0"/>
                        </a:rPr>
                        <a:t>123,397,312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Significant SNP-gene pairs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Gill Sans Light" charset="0"/>
                          <a:cs typeface="Times New Roman"/>
                          <a:sym typeface="Gill Sans Light" charset="0"/>
                        </a:rPr>
                        <a:t>492,285 (0.40%)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Unique significant SNPs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Gill Sans Light" charset="0"/>
                          <a:cs typeface="Times New Roman"/>
                          <a:sym typeface="Gill Sans Light" charset="0"/>
                        </a:rPr>
                        <a:t>7,312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Unique significant </a:t>
                      </a:r>
                      <a:r>
                        <a:rPr kumimoji="0" lang="en-US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eQTL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-lined genes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Gill Sans Light" charset="0"/>
                          <a:cs typeface="Times New Roman"/>
                          <a:sym typeface="Gill Sans Light" charset="0"/>
                        </a:rPr>
                        <a:t>10417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  <a:defRPr/>
                      </a:pPr>
                      <a:r>
                        <a:rPr kumimoji="0" lang="en-US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cis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 only SNPs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Gill Sans Light" charset="0"/>
                          <a:cs typeface="Times New Roman"/>
                          <a:sym typeface="Gill Sans Light" charset="0"/>
                        </a:rPr>
                        <a:t>1100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  <a:defRPr/>
                      </a:pP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trans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 only SNPs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Gill Sans Light" charset="0"/>
                          <a:cs typeface="Times New Roman"/>
                          <a:sym typeface="Gill Sans Light" charset="0"/>
                        </a:rPr>
                        <a:t>0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  <a:defRPr/>
                      </a:pPr>
                      <a:r>
                        <a:rPr kumimoji="0" lang="en-US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cis</a:t>
                      </a: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 &amp; trans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 SNPs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Gill Sans Light" charset="0"/>
                          <a:cs typeface="Times New Roman"/>
                          <a:sym typeface="Gill Sans Light" charset="0"/>
                        </a:rPr>
                        <a:t>6212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  <a:defRPr/>
                      </a:pPr>
                      <a:r>
                        <a:rPr kumimoji="0" lang="en-US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cis</a:t>
                      </a: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 &amp; trans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Gill Sans" charset="0"/>
                          <a:cs typeface="Times New Roman"/>
                          <a:sym typeface="Gill Sans" charset="0"/>
                        </a:rPr>
                        <a:t>-linked genes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Gill Sans Light" charset="0"/>
                          <a:cs typeface="Times New Roman"/>
                          <a:sym typeface="Gill Sans Light" charset="0"/>
                        </a:rPr>
                        <a:t> 10296</a:t>
                      </a:r>
                    </a:p>
                  </a:txBody>
                  <a:tcPr marL="26789" marR="26789" marT="28505" marB="28505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47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97" y="1132736"/>
            <a:ext cx="5483084" cy="5483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eQTL</a:t>
            </a:r>
            <a:r>
              <a:rPr lang="en-US" dirty="0" smtClean="0"/>
              <a:t>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2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allelic interaction with </a:t>
            </a:r>
            <a:r>
              <a:rPr lang="en-US" dirty="0" err="1" smtClean="0"/>
              <a:t>CapeDO</a:t>
            </a:r>
            <a:endParaRPr lang="en-US" dirty="0" smtClean="0"/>
          </a:p>
          <a:p>
            <a:r>
              <a:rPr lang="en-US" dirty="0"/>
              <a:t>Detect trans conditioned on </a:t>
            </a:r>
            <a:r>
              <a:rPr lang="en-US" dirty="0" err="1"/>
              <a:t>cis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51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41010" y="2967335"/>
            <a:ext cx="20619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Period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909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QTL mapping pipeline</a:t>
            </a:r>
            <a:endParaRPr lang="en-US" dirty="0"/>
          </a:p>
        </p:txBody>
      </p:sp>
      <p:graphicFrame>
        <p:nvGraphicFramePr>
          <p:cNvPr id="19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187549"/>
              </p:ext>
            </p:extLst>
          </p:nvPr>
        </p:nvGraphicFramePr>
        <p:xfrm>
          <a:off x="2079432" y="2273423"/>
          <a:ext cx="1674672" cy="10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" name="Equation" r:id="rId4" imgW="1143000" imgH="736600" progId="Equation.3">
                  <p:embed/>
                </p:oleObj>
              </mc:Choice>
              <mc:Fallback>
                <p:oleObj name="Equation" r:id="rId4" imgW="11430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432" y="2273423"/>
                        <a:ext cx="1674672" cy="10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071379"/>
              </p:ext>
            </p:extLst>
          </p:nvPr>
        </p:nvGraphicFramePr>
        <p:xfrm>
          <a:off x="2079432" y="4040896"/>
          <a:ext cx="1399559" cy="69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" name="Equation" r:id="rId6" imgW="952500" imgH="469900" progId="Equation.3">
                  <p:embed/>
                </p:oleObj>
              </mc:Choice>
              <mc:Fallback>
                <p:oleObj name="Equation" r:id="rId6" imgW="952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9432" y="4040896"/>
                        <a:ext cx="1399559" cy="691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698408"/>
              </p:ext>
            </p:extLst>
          </p:nvPr>
        </p:nvGraphicFramePr>
        <p:xfrm>
          <a:off x="4876833" y="2106663"/>
          <a:ext cx="2120900" cy="207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6" name="Equation" r:id="rId8" imgW="1651000" imgH="1612900" progId="Equation.3">
                  <p:embed/>
                </p:oleObj>
              </mc:Choice>
              <mc:Fallback>
                <p:oleObj name="Equation" r:id="rId8" imgW="1651000" imgH="161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6833" y="2106663"/>
                        <a:ext cx="2120900" cy="207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81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5393</TotalTime>
  <Words>257</Words>
  <Application>Microsoft Macintosh PowerPoint</Application>
  <PresentationFormat>On-screen Show (4:3)</PresentationFormat>
  <Paragraphs>70</Paragraphs>
  <Slides>13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Equation</vt:lpstr>
      <vt:lpstr>DO, eQTL, and capeDO</vt:lpstr>
      <vt:lpstr>Data</vt:lpstr>
      <vt:lpstr>QTL mapping pipeline</vt:lpstr>
      <vt:lpstr>DOQTL: LOD distribution</vt:lpstr>
      <vt:lpstr>DOQTL: summary statistics</vt:lpstr>
      <vt:lpstr>eQTL map</vt:lpstr>
      <vt:lpstr>NEXT</vt:lpstr>
      <vt:lpstr>PowerPoint Presentation</vt:lpstr>
      <vt:lpstr>QTL mapping pipeline</vt:lpstr>
      <vt:lpstr>Method 1 and 2: Cis/Trans</vt:lpstr>
      <vt:lpstr>Method 1 and 2: Cis/Trans</vt:lpstr>
      <vt:lpstr>Method 1, 2 and 3 comparison</vt:lpstr>
      <vt:lpstr>Trans-eQTL</vt:lpstr>
    </vt:vector>
  </TitlesOfParts>
  <Manager/>
  <Company>The Jackson Laboratory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Xulong Wang</dc:creator>
  <cp:keywords/>
  <dc:description/>
  <cp:lastModifiedBy>Xulong Wang</cp:lastModifiedBy>
  <cp:revision>165</cp:revision>
  <dcterms:created xsi:type="dcterms:W3CDTF">2014-04-09T16:57:12Z</dcterms:created>
  <dcterms:modified xsi:type="dcterms:W3CDTF">2014-10-26T01:58:58Z</dcterms:modified>
  <cp:category/>
</cp:coreProperties>
</file>